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8"/>
  </p:notesMasterIdLst>
  <p:sldIdLst>
    <p:sldId id="261" r:id="rId5"/>
    <p:sldId id="265" r:id="rId6"/>
    <p:sldId id="290" r:id="rId7"/>
    <p:sldId id="269" r:id="rId8"/>
    <p:sldId id="288" r:id="rId9"/>
    <p:sldId id="291" r:id="rId10"/>
    <p:sldId id="292" r:id="rId11"/>
    <p:sldId id="293" r:id="rId12"/>
    <p:sldId id="294" r:id="rId13"/>
    <p:sldId id="295" r:id="rId14"/>
    <p:sldId id="296" r:id="rId15"/>
    <p:sldId id="297" r:id="rId16"/>
    <p:sldId id="279"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Open Sans Light" panose="020B0306030504020204" pitchFamily="34" charset="0"/>
      <p:regular r:id="rId23"/>
      <p:italic r:id="rId24"/>
    </p:embeddedFont>
    <p:embeddedFont>
      <p:font typeface="Open Sans Semibold" panose="020B0706030804020204" pitchFamily="34" charset="0"/>
      <p:bold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2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4/20/2022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2</a:t>
            </a:fld>
            <a:endParaRPr lang="en-US"/>
          </a:p>
        </p:txBody>
      </p:sp>
    </p:spTree>
    <p:extLst>
      <p:ext uri="{BB962C8B-B14F-4D97-AF65-F5344CB8AC3E}">
        <p14:creationId xmlns:p14="http://schemas.microsoft.com/office/powerpoint/2010/main" val="2412813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149925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3</a:t>
            </a:fld>
            <a:endParaRPr lang="en-US"/>
          </a:p>
        </p:txBody>
      </p:sp>
    </p:spTree>
    <p:extLst>
      <p:ext uri="{BB962C8B-B14F-4D97-AF65-F5344CB8AC3E}">
        <p14:creationId xmlns:p14="http://schemas.microsoft.com/office/powerpoint/2010/main" val="368895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4</a:t>
            </a:fld>
            <a:endParaRPr lang="en-US"/>
          </a:p>
        </p:txBody>
      </p:sp>
    </p:spTree>
    <p:extLst>
      <p:ext uri="{BB962C8B-B14F-4D97-AF65-F5344CB8AC3E}">
        <p14:creationId xmlns:p14="http://schemas.microsoft.com/office/powerpoint/2010/main" val="884065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6</a:t>
            </a:fld>
            <a:endParaRPr lang="en-US"/>
          </a:p>
        </p:txBody>
      </p:sp>
    </p:spTree>
    <p:extLst>
      <p:ext uri="{BB962C8B-B14F-4D97-AF65-F5344CB8AC3E}">
        <p14:creationId xmlns:p14="http://schemas.microsoft.com/office/powerpoint/2010/main" val="1161240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7</a:t>
            </a:fld>
            <a:endParaRPr lang="en-US"/>
          </a:p>
        </p:txBody>
      </p:sp>
    </p:spTree>
    <p:extLst>
      <p:ext uri="{BB962C8B-B14F-4D97-AF65-F5344CB8AC3E}">
        <p14:creationId xmlns:p14="http://schemas.microsoft.com/office/powerpoint/2010/main" val="203781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03B681A-0971-437A-97B1-44BF12E3167A}" type="slidenum">
              <a:rPr lang="en-US" smtClean="0"/>
              <a:t>8</a:t>
            </a:fld>
            <a:endParaRPr lang="en-US"/>
          </a:p>
        </p:txBody>
      </p:sp>
    </p:spTree>
    <p:extLst>
      <p:ext uri="{BB962C8B-B14F-4D97-AF65-F5344CB8AC3E}">
        <p14:creationId xmlns:p14="http://schemas.microsoft.com/office/powerpoint/2010/main" val="2898031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9</a:t>
            </a:fld>
            <a:endParaRPr lang="en-US"/>
          </a:p>
        </p:txBody>
      </p:sp>
    </p:spTree>
    <p:extLst>
      <p:ext uri="{BB962C8B-B14F-4D97-AF65-F5344CB8AC3E}">
        <p14:creationId xmlns:p14="http://schemas.microsoft.com/office/powerpoint/2010/main" val="2903206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10</a:t>
            </a:fld>
            <a:endParaRPr lang="en-US"/>
          </a:p>
        </p:txBody>
      </p:sp>
    </p:spTree>
    <p:extLst>
      <p:ext uri="{BB962C8B-B14F-4D97-AF65-F5344CB8AC3E}">
        <p14:creationId xmlns:p14="http://schemas.microsoft.com/office/powerpoint/2010/main" val="771427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03B681A-0971-437A-97B1-44BF12E3167A}" type="slidenum">
              <a:rPr lang="en-US" smtClean="0"/>
              <a:t>11</a:t>
            </a:fld>
            <a:endParaRPr lang="en-US"/>
          </a:p>
        </p:txBody>
      </p:sp>
    </p:spTree>
    <p:extLst>
      <p:ext uri="{BB962C8B-B14F-4D97-AF65-F5344CB8AC3E}">
        <p14:creationId xmlns:p14="http://schemas.microsoft.com/office/powerpoint/2010/main" val="1062820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4/20/2022</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4/20/2022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4/20/2022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4/20/2022</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4/20/2022</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4/20/2022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4/20/2022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4/20/2022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4/20/2022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ksde.org/"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bls.gov/emp/chart-unemployment-earnings-education.htm"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smartasset.com/retirement/the-average-salary-by-education-leve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bls.gov/emp/tables/unemployment-earnings-education.ht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Suggested Dropout Process and Procedures</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dirty="0"/>
              <a:t>Statutes, Form suggestions and the GED</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Required Elements</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839788" y="1681162"/>
            <a:ext cx="7163670" cy="914255"/>
          </a:xfrm>
        </p:spPr>
        <p:txBody>
          <a:bodyPr/>
          <a:lstStyle/>
          <a:p>
            <a:r>
              <a:rPr lang="en-US" dirty="0"/>
              <a:t>District Approved Alternatives:</a:t>
            </a:r>
          </a:p>
        </p:txBody>
      </p:sp>
      <p:sp>
        <p:nvSpPr>
          <p:cNvPr id="4" name="Rectangle 3">
            <a:extLst>
              <a:ext uri="{FF2B5EF4-FFF2-40B4-BE49-F238E27FC236}">
                <a16:creationId xmlns:a16="http://schemas.microsoft.com/office/drawing/2014/main" id="{FBD102BE-D0C9-430C-AA52-9B0B7AC798E3}"/>
              </a:ext>
            </a:extLst>
          </p:cNvPr>
          <p:cNvSpPr/>
          <p:nvPr/>
        </p:nvSpPr>
        <p:spPr>
          <a:xfrm>
            <a:off x="275303" y="2777152"/>
            <a:ext cx="11513574" cy="2862322"/>
          </a:xfrm>
          <a:prstGeom prst="rect">
            <a:avLst/>
          </a:prstGeom>
        </p:spPr>
        <p:txBody>
          <a:bodyPr wrap="square">
            <a:spAutoFit/>
          </a:bodyPr>
          <a:lstStyle/>
          <a:p>
            <a:r>
              <a:rPr lang="en-US" dirty="0"/>
              <a:t>Pursuant to K.S.A. 72-1111, as amended, USD ______encourages __________________________________to remain in school or pursue one of the Board approved educational alternatives which have been provided. This student is interested in one of the following alternative education programs:</a:t>
            </a:r>
          </a:p>
          <a:p>
            <a:r>
              <a:rPr lang="en-US" dirty="0"/>
              <a:t> ____ Alternative High School </a:t>
            </a:r>
          </a:p>
          <a:p>
            <a:r>
              <a:rPr lang="en-US" dirty="0"/>
              <a:t>____ Counseling Services</a:t>
            </a:r>
          </a:p>
          <a:p>
            <a:r>
              <a:rPr lang="en-US" dirty="0"/>
              <a:t> ____ Credit Recovery</a:t>
            </a:r>
          </a:p>
          <a:p>
            <a:r>
              <a:rPr lang="en-US" dirty="0"/>
              <a:t> ____ GED</a:t>
            </a:r>
          </a:p>
          <a:p>
            <a:r>
              <a:rPr lang="en-US" dirty="0"/>
              <a:t> ____ ESL Classes</a:t>
            </a:r>
          </a:p>
          <a:p>
            <a:endParaRPr lang="en-US" dirty="0"/>
          </a:p>
          <a:p>
            <a:r>
              <a:rPr lang="en-US" dirty="0"/>
              <a:t>Other: ________________</a:t>
            </a:r>
          </a:p>
        </p:txBody>
      </p:sp>
    </p:spTree>
    <p:extLst>
      <p:ext uri="{BB962C8B-B14F-4D97-AF65-F5344CB8AC3E}">
        <p14:creationId xmlns:p14="http://schemas.microsoft.com/office/powerpoint/2010/main" val="1943995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Compulsory Waiver for GED</a:t>
            </a:r>
          </a:p>
        </p:txBody>
      </p:sp>
      <p:sp>
        <p:nvSpPr>
          <p:cNvPr id="3" name="Text Placeholder 2">
            <a:extLst>
              <a:ext uri="{FF2B5EF4-FFF2-40B4-BE49-F238E27FC236}">
                <a16:creationId xmlns:a16="http://schemas.microsoft.com/office/drawing/2014/main" id="{22BD377B-D4A6-40DB-8076-E193E6F24B43}"/>
              </a:ext>
            </a:extLst>
          </p:cNvPr>
          <p:cNvSpPr>
            <a:spLocks noGrp="1"/>
          </p:cNvSpPr>
          <p:nvPr>
            <p:ph type="body" idx="1"/>
          </p:nvPr>
        </p:nvSpPr>
        <p:spPr>
          <a:xfrm>
            <a:off x="1813182" y="1838478"/>
            <a:ext cx="7743773" cy="3421780"/>
          </a:xfrm>
        </p:spPr>
        <p:txBody>
          <a:bodyPr/>
          <a:lstStyle/>
          <a:p>
            <a:r>
              <a:rPr lang="en-US" dirty="0"/>
              <a:t>*Can’t enroll in a GED program while enrolled in school</a:t>
            </a:r>
          </a:p>
          <a:p>
            <a:endParaRPr lang="en-US" dirty="0"/>
          </a:p>
          <a:p>
            <a:r>
              <a:rPr lang="en-US" dirty="0"/>
              <a:t>*16-17 year old (not enrolled, but living in your district), wants you to sign the waiver so they can enroll in a GED program.</a:t>
            </a:r>
          </a:p>
          <a:p>
            <a:endParaRPr lang="en-US" dirty="0"/>
          </a:p>
          <a:p>
            <a:endParaRPr lang="en-US" dirty="0"/>
          </a:p>
        </p:txBody>
      </p:sp>
      <p:pic>
        <p:nvPicPr>
          <p:cNvPr id="5" name="Picture 4">
            <a:extLst>
              <a:ext uri="{FF2B5EF4-FFF2-40B4-BE49-F238E27FC236}">
                <a16:creationId xmlns:a16="http://schemas.microsoft.com/office/drawing/2014/main" id="{F64DDFC9-DB8C-4803-B627-B9E1A8223252}"/>
              </a:ext>
            </a:extLst>
          </p:cNvPr>
          <p:cNvPicPr>
            <a:picLocks noChangeAspect="1"/>
          </p:cNvPicPr>
          <p:nvPr/>
        </p:nvPicPr>
        <p:blipFill>
          <a:blip r:embed="rId3"/>
          <a:stretch>
            <a:fillRect/>
          </a:stretch>
        </p:blipFill>
        <p:spPr>
          <a:xfrm>
            <a:off x="1114386" y="4421941"/>
            <a:ext cx="9141363" cy="838317"/>
          </a:xfrm>
          <a:prstGeom prst="rect">
            <a:avLst/>
          </a:prstGeom>
        </p:spPr>
      </p:pic>
    </p:spTree>
    <p:extLst>
      <p:ext uri="{BB962C8B-B14F-4D97-AF65-F5344CB8AC3E}">
        <p14:creationId xmlns:p14="http://schemas.microsoft.com/office/powerpoint/2010/main" val="269864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Compulsory Waiver for GED</a:t>
            </a:r>
          </a:p>
        </p:txBody>
      </p:sp>
      <p:sp>
        <p:nvSpPr>
          <p:cNvPr id="3" name="Text Placeholder 2">
            <a:extLst>
              <a:ext uri="{FF2B5EF4-FFF2-40B4-BE49-F238E27FC236}">
                <a16:creationId xmlns:a16="http://schemas.microsoft.com/office/drawing/2014/main" id="{22BD377B-D4A6-40DB-8076-E193E6F24B43}"/>
              </a:ext>
            </a:extLst>
          </p:cNvPr>
          <p:cNvSpPr>
            <a:spLocks noGrp="1"/>
          </p:cNvSpPr>
          <p:nvPr>
            <p:ph type="body" idx="1"/>
          </p:nvPr>
        </p:nvSpPr>
        <p:spPr>
          <a:xfrm>
            <a:off x="1606705" y="2497239"/>
            <a:ext cx="9542206" cy="3421780"/>
          </a:xfrm>
        </p:spPr>
        <p:txBody>
          <a:bodyPr>
            <a:normAutofit lnSpcReduction="10000"/>
          </a:bodyPr>
          <a:lstStyle/>
          <a:p>
            <a:pPr marL="457200" indent="-457200">
              <a:buFont typeface="Arial" panose="020B0604020202020204" pitchFamily="34" charset="0"/>
              <a:buChar char="•"/>
            </a:pPr>
            <a:r>
              <a:rPr lang="en-US" b="0" dirty="0"/>
              <a:t>If you sign the waiver for a student that hasn’t enrolled and doesn’t want to, but lives in your district, you ARE NOT responsible for that student in your four year cohort or as a dropout.</a:t>
            </a:r>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r>
              <a:rPr lang="en-US" b="0" dirty="0"/>
              <a:t>If you do NOT sign the waiver and allow the student to enroll in a GED program, the attendance and truancy policies should be utilized as you are responsible for them (72-1113(a)).</a:t>
            </a:r>
          </a:p>
          <a:p>
            <a:endParaRPr lang="en-US" dirty="0"/>
          </a:p>
          <a:p>
            <a:endParaRPr lang="en-US" dirty="0"/>
          </a:p>
        </p:txBody>
      </p:sp>
    </p:spTree>
    <p:extLst>
      <p:ext uri="{BB962C8B-B14F-4D97-AF65-F5344CB8AC3E}">
        <p14:creationId xmlns:p14="http://schemas.microsoft.com/office/powerpoint/2010/main" val="3502817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86207" y="3010757"/>
            <a:ext cx="4592495" cy="2354046"/>
          </a:xfrm>
          <a:ln>
            <a:noFill/>
          </a:ln>
        </p:spPr>
        <p:txBody>
          <a:bodyPr/>
          <a:lstStyle/>
          <a:p>
            <a:pPr lvl="1"/>
            <a:r>
              <a:rPr lang="en-US" dirty="0"/>
              <a:t>Dr. Robyn Kelso</a:t>
            </a:r>
            <a:br>
              <a:rPr lang="en-US" dirty="0"/>
            </a:br>
            <a:r>
              <a:rPr lang="en-US" dirty="0"/>
              <a:t>Educational Program Consultant</a:t>
            </a:r>
            <a:br>
              <a:rPr lang="en-US" dirty="0"/>
            </a:br>
            <a:r>
              <a:rPr lang="en-US" dirty="0"/>
              <a:t>CSAS</a:t>
            </a:r>
            <a:br>
              <a:rPr lang="en-US" dirty="0"/>
            </a:br>
            <a:r>
              <a:rPr lang="en-US" dirty="0"/>
              <a:t>(785) 296-3444</a:t>
            </a:r>
            <a:br>
              <a:rPr lang="en-US" dirty="0"/>
            </a:br>
            <a:r>
              <a:rPr lang="en-US" dirty="0"/>
              <a:t>rkelso@ksde.org</a:t>
            </a:r>
          </a:p>
        </p:txBody>
      </p:sp>
    </p:spTree>
    <p:extLst>
      <p:ext uri="{BB962C8B-B14F-4D97-AF65-F5344CB8AC3E}">
        <p14:creationId xmlns:p14="http://schemas.microsoft.com/office/powerpoint/2010/main" val="133472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825625"/>
            <a:ext cx="5334000" cy="4351338"/>
          </a:xfrm>
        </p:spPr>
        <p:txBody>
          <a:bodyPr>
            <a:normAutofit fontScale="92500" lnSpcReduction="10000"/>
          </a:bodyPr>
          <a:lstStyle/>
          <a:p>
            <a:r>
              <a:rPr lang="en-US" dirty="0"/>
              <a:t> 72-111(a)</a:t>
            </a:r>
          </a:p>
          <a:p>
            <a:pPr lvl="1"/>
            <a:r>
              <a:rPr lang="en-US" dirty="0"/>
              <a:t> “Subject to the other provisions of this section, every parent or person acting as parent in the state of Kansas, who has control over or charge of any child who has reached the age of seven years and is under the age of 18 years and has not attained a high school diploma or a general educational development (GED) credential, shall require such child to be regularly enrolled in and attend continuously each school year…”</a:t>
            </a:r>
          </a:p>
        </p:txBody>
      </p:sp>
      <p:sp>
        <p:nvSpPr>
          <p:cNvPr id="16" name="Content Placeholder 15">
            <a:extLst>
              <a:ext uri="{FF2B5EF4-FFF2-40B4-BE49-F238E27FC236}">
                <a16:creationId xmlns:a16="http://schemas.microsoft.com/office/drawing/2014/main" id="{0F4D538D-36B5-4C20-A634-843649534131}"/>
              </a:ext>
            </a:extLst>
          </p:cNvPr>
          <p:cNvSpPr>
            <a:spLocks noGrp="1"/>
          </p:cNvSpPr>
          <p:nvPr>
            <p:ph sz="half" idx="2"/>
          </p:nvPr>
        </p:nvSpPr>
        <p:spPr>
          <a:xfrm>
            <a:off x="6597444" y="1825625"/>
            <a:ext cx="4756355" cy="4351338"/>
          </a:xfrm>
        </p:spPr>
        <p:txBody>
          <a:bodyPr/>
          <a:lstStyle/>
          <a:p>
            <a:r>
              <a:rPr lang="en-US" dirty="0"/>
              <a:t>72-1111(a)(2)</a:t>
            </a:r>
          </a:p>
          <a:p>
            <a:pPr lvl="1"/>
            <a:r>
              <a:rPr lang="en-US" dirty="0"/>
              <a:t>“…If the child is 16 or 17 years of age, the parent or person acting as parent, by written consent, or the court, pursuant to a court order, may allow the child to be exempt from the compulsory attendance requirements …”	</a:t>
            </a:r>
          </a:p>
          <a:p>
            <a:pPr marL="914400" lvl="2"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Kansas Statutes</a:t>
            </a:r>
          </a:p>
        </p:txBody>
      </p:sp>
    </p:spTree>
    <p:extLst>
      <p:ext uri="{BB962C8B-B14F-4D97-AF65-F5344CB8AC3E}">
        <p14:creationId xmlns:p14="http://schemas.microsoft.com/office/powerpoint/2010/main" val="316640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199" y="1825625"/>
            <a:ext cx="10515600" cy="4351338"/>
          </a:xfrm>
        </p:spPr>
        <p:txBody>
          <a:bodyPr>
            <a:normAutofit/>
          </a:bodyPr>
          <a:lstStyle/>
          <a:p>
            <a:r>
              <a:rPr lang="en-US" dirty="0"/>
              <a:t> 72-111(b) (2)</a:t>
            </a:r>
          </a:p>
          <a:p>
            <a:pPr lvl="1"/>
            <a:r>
              <a:rPr lang="en-US" dirty="0"/>
              <a:t> “…the child and the parent or person acting as parent attend a final counseling session conducted by the school during which a disclaimer to encourage the child to remain in school or to pursue educational alternatives is presented to and signed by the child and the parent or person acting as parent.…”</a:t>
            </a:r>
          </a:p>
        </p:txBody>
      </p:sp>
      <p:sp>
        <p:nvSpPr>
          <p:cNvPr id="16" name="Content Placeholder 15">
            <a:extLst>
              <a:ext uri="{FF2B5EF4-FFF2-40B4-BE49-F238E27FC236}">
                <a16:creationId xmlns:a16="http://schemas.microsoft.com/office/drawing/2014/main" id="{0F4D538D-36B5-4C20-A634-843649534131}"/>
              </a:ext>
            </a:extLst>
          </p:cNvPr>
          <p:cNvSpPr>
            <a:spLocks noGrp="1"/>
          </p:cNvSpPr>
          <p:nvPr>
            <p:ph sz="half" idx="2"/>
          </p:nvPr>
        </p:nvSpPr>
        <p:spPr>
          <a:xfrm>
            <a:off x="6597444" y="1825625"/>
            <a:ext cx="4756355" cy="4351338"/>
          </a:xfrm>
        </p:spPr>
        <p:txBody>
          <a:bodyPr/>
          <a:lstStyle/>
          <a:p>
            <a:pPr marL="0" indent="0">
              <a:buNone/>
            </a:pPr>
            <a:r>
              <a:rPr lang="en-US" dirty="0"/>
              <a:t>	</a:t>
            </a:r>
          </a:p>
          <a:p>
            <a:pPr marL="914400" lvl="2"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Kansas Statutes</a:t>
            </a:r>
          </a:p>
        </p:txBody>
      </p:sp>
    </p:spTree>
    <p:extLst>
      <p:ext uri="{BB962C8B-B14F-4D97-AF65-F5344CB8AC3E}">
        <p14:creationId xmlns:p14="http://schemas.microsoft.com/office/powerpoint/2010/main" val="28439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Counseling Session Requirements</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839788" y="1681162"/>
            <a:ext cx="7163670" cy="914255"/>
          </a:xfrm>
        </p:spPr>
        <p:txBody>
          <a:bodyPr/>
          <a:lstStyle/>
          <a:p>
            <a:r>
              <a:rPr lang="en-US" dirty="0"/>
              <a:t>72-1111 (b) (2) – Required Elements</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7" y="2671761"/>
            <a:ext cx="10919593" cy="2980893"/>
          </a:xfrm>
        </p:spPr>
        <p:txBody>
          <a:bodyPr/>
          <a:lstStyle/>
          <a:p>
            <a:r>
              <a:rPr lang="en-US" dirty="0"/>
              <a:t> Information regarding the academic skills that the student has not yet achieved.</a:t>
            </a:r>
          </a:p>
          <a:p>
            <a:r>
              <a:rPr lang="en-US" dirty="0"/>
              <a:t>Difference between future earnings of a high school graduate versus a dropout.</a:t>
            </a:r>
          </a:p>
          <a:p>
            <a:r>
              <a:rPr lang="en-US" dirty="0"/>
              <a:t>District approved educational alternatives</a:t>
            </a:r>
          </a:p>
        </p:txBody>
      </p:sp>
    </p:spTree>
    <p:extLst>
      <p:ext uri="{BB962C8B-B14F-4D97-AF65-F5344CB8AC3E}">
        <p14:creationId xmlns:p14="http://schemas.microsoft.com/office/powerpoint/2010/main" val="2436487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157316" y="2766219"/>
            <a:ext cx="2566219" cy="1805781"/>
          </a:xfrm>
        </p:spPr>
        <p:txBody>
          <a:bodyPr>
            <a:normAutofit/>
          </a:bodyPr>
          <a:lstStyle/>
          <a:p>
            <a:br>
              <a:rPr lang="en-US" sz="1200" dirty="0">
                <a:hlinkClick r:id="rId2">
                  <a:extLst>
                    <a:ext uri="{A12FA001-AC4F-418D-AE19-62706E023703}">
                      <ahyp:hlinkClr xmlns:ahyp="http://schemas.microsoft.com/office/drawing/2018/hyperlinkcolor" val="tx"/>
                    </a:ext>
                  </a:extLst>
                </a:hlinkClick>
              </a:rPr>
            </a:br>
            <a:r>
              <a:rPr lang="en-US" sz="1200" dirty="0">
                <a:hlinkClick r:id="rId2">
                  <a:extLst>
                    <a:ext uri="{A12FA001-AC4F-418D-AE19-62706E023703}">
                      <ahyp:hlinkClr xmlns:ahyp="http://schemas.microsoft.com/office/drawing/2018/hyperlinkcolor" val="tx"/>
                    </a:ext>
                  </a:extLst>
                </a:hlinkClick>
              </a:rPr>
              <a:t>ww.ksde.org</a:t>
            </a:r>
            <a:br>
              <a:rPr lang="en-US" sz="1200" dirty="0"/>
            </a:br>
            <a:br>
              <a:rPr lang="en-US" sz="1200" dirty="0"/>
            </a:br>
            <a:r>
              <a:rPr lang="en-US" sz="1200" dirty="0"/>
              <a:t>Graduation page</a:t>
            </a:r>
            <a:br>
              <a:rPr lang="en-US" sz="1200" dirty="0"/>
            </a:br>
            <a:br>
              <a:rPr lang="en-US" sz="1200" dirty="0"/>
            </a:br>
            <a:r>
              <a:rPr lang="en-US" sz="1200" dirty="0"/>
              <a:t>Sample Compulsory </a:t>
            </a:r>
            <a:r>
              <a:rPr lang="en-US" sz="1200"/>
              <a:t>School Attendance Disclaimer Form</a:t>
            </a:r>
            <a:br>
              <a:rPr lang="en-US" sz="1200"/>
            </a:br>
            <a:br>
              <a:rPr lang="en-US" sz="1200" dirty="0"/>
            </a:br>
            <a:r>
              <a:rPr lang="en-US" sz="1200" dirty="0"/>
              <a:t>Districts may choose to edit or modify to fit local needs.</a:t>
            </a:r>
          </a:p>
        </p:txBody>
      </p:sp>
      <p:pic>
        <p:nvPicPr>
          <p:cNvPr id="3" name="Content Placeholder 1">
            <a:extLst>
              <a:ext uri="{FF2B5EF4-FFF2-40B4-BE49-F238E27FC236}">
                <a16:creationId xmlns:a16="http://schemas.microsoft.com/office/drawing/2014/main" id="{8792BF3F-8610-4447-BB5E-6C60153EB896}"/>
              </a:ext>
            </a:extLst>
          </p:cNvPr>
          <p:cNvPicPr>
            <a:picLocks noChangeAspect="1"/>
          </p:cNvPicPr>
          <p:nvPr/>
        </p:nvPicPr>
        <p:blipFill>
          <a:blip r:embed="rId3"/>
          <a:stretch>
            <a:fillRect/>
          </a:stretch>
        </p:blipFill>
        <p:spPr>
          <a:xfrm>
            <a:off x="4419599" y="299553"/>
            <a:ext cx="5653548" cy="5959013"/>
          </a:xfrm>
          <a:prstGeom prst="rect">
            <a:avLst/>
          </a:prstGeom>
        </p:spPr>
      </p:pic>
      <p:sp>
        <p:nvSpPr>
          <p:cNvPr id="2" name="Arrow: Right 1">
            <a:extLst>
              <a:ext uri="{FF2B5EF4-FFF2-40B4-BE49-F238E27FC236}">
                <a16:creationId xmlns:a16="http://schemas.microsoft.com/office/drawing/2014/main" id="{CCE5C315-E8CE-4646-8611-F56770DE8EE7}"/>
              </a:ext>
            </a:extLst>
          </p:cNvPr>
          <p:cNvSpPr/>
          <p:nvPr/>
        </p:nvSpPr>
        <p:spPr>
          <a:xfrm>
            <a:off x="3146322" y="1779638"/>
            <a:ext cx="1720646" cy="8111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ighlight>
                  <a:srgbClr val="FF0000"/>
                </a:highlight>
              </a:rPr>
              <a:t>Academic</a:t>
            </a:r>
          </a:p>
        </p:txBody>
      </p:sp>
      <p:sp>
        <p:nvSpPr>
          <p:cNvPr id="5" name="Arrow: Right 4">
            <a:extLst>
              <a:ext uri="{FF2B5EF4-FFF2-40B4-BE49-F238E27FC236}">
                <a16:creationId xmlns:a16="http://schemas.microsoft.com/office/drawing/2014/main" id="{63A66AF4-DDE0-4B85-9758-E782514D1F0C}"/>
              </a:ext>
            </a:extLst>
          </p:cNvPr>
          <p:cNvSpPr/>
          <p:nvPr/>
        </p:nvSpPr>
        <p:spPr>
          <a:xfrm>
            <a:off x="3001296" y="3279059"/>
            <a:ext cx="1720646" cy="101116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Alternative Programs</a:t>
            </a:r>
          </a:p>
        </p:txBody>
      </p:sp>
      <p:sp>
        <p:nvSpPr>
          <p:cNvPr id="7" name="Arrow: Left 6">
            <a:extLst>
              <a:ext uri="{FF2B5EF4-FFF2-40B4-BE49-F238E27FC236}">
                <a16:creationId xmlns:a16="http://schemas.microsoft.com/office/drawing/2014/main" id="{86884E89-09B5-43BE-8206-D473D5EBAE38}"/>
              </a:ext>
            </a:extLst>
          </p:cNvPr>
          <p:cNvSpPr/>
          <p:nvPr/>
        </p:nvSpPr>
        <p:spPr>
          <a:xfrm>
            <a:off x="9576619" y="2341642"/>
            <a:ext cx="1681314" cy="101116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Earnings Difference</a:t>
            </a:r>
          </a:p>
        </p:txBody>
      </p:sp>
    </p:spTree>
    <p:extLst>
      <p:ext uri="{BB962C8B-B14F-4D97-AF65-F5344CB8AC3E}">
        <p14:creationId xmlns:p14="http://schemas.microsoft.com/office/powerpoint/2010/main" val="29856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Required Elements</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839788" y="1681162"/>
            <a:ext cx="7163670" cy="914255"/>
          </a:xfrm>
        </p:spPr>
        <p:txBody>
          <a:bodyPr/>
          <a:lstStyle/>
          <a:p>
            <a:r>
              <a:rPr lang="en-US" dirty="0"/>
              <a:t>Identifying skills that may be lacking:</a:t>
            </a:r>
          </a:p>
        </p:txBody>
      </p:sp>
      <p:pic>
        <p:nvPicPr>
          <p:cNvPr id="5" name="Content Placeholder 4">
            <a:extLst>
              <a:ext uri="{FF2B5EF4-FFF2-40B4-BE49-F238E27FC236}">
                <a16:creationId xmlns:a16="http://schemas.microsoft.com/office/drawing/2014/main" id="{EB408D22-6395-49BB-8C07-6240F3E1E657}"/>
              </a:ext>
            </a:extLst>
          </p:cNvPr>
          <p:cNvPicPr>
            <a:picLocks noGrp="1" noChangeAspect="1"/>
          </p:cNvPicPr>
          <p:nvPr>
            <p:ph sz="half" idx="2"/>
          </p:nvPr>
        </p:nvPicPr>
        <p:blipFill>
          <a:blip r:embed="rId3"/>
          <a:stretch>
            <a:fillRect/>
          </a:stretch>
        </p:blipFill>
        <p:spPr>
          <a:xfrm>
            <a:off x="453708" y="2649599"/>
            <a:ext cx="11149012" cy="1383432"/>
          </a:xfrm>
          <a:prstGeom prst="rect">
            <a:avLst/>
          </a:prstGeom>
        </p:spPr>
      </p:pic>
    </p:spTree>
    <p:extLst>
      <p:ext uri="{BB962C8B-B14F-4D97-AF65-F5344CB8AC3E}">
        <p14:creationId xmlns:p14="http://schemas.microsoft.com/office/powerpoint/2010/main" val="256361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Required Elements</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839788" y="1681162"/>
            <a:ext cx="7163670" cy="639753"/>
          </a:xfrm>
        </p:spPr>
        <p:txBody>
          <a:bodyPr/>
          <a:lstStyle/>
          <a:p>
            <a:r>
              <a:rPr lang="en-US" dirty="0"/>
              <a:t>Earnings Difference:</a:t>
            </a:r>
          </a:p>
        </p:txBody>
      </p:sp>
      <p:sp>
        <p:nvSpPr>
          <p:cNvPr id="3" name="Content Placeholder 2">
            <a:extLst>
              <a:ext uri="{FF2B5EF4-FFF2-40B4-BE49-F238E27FC236}">
                <a16:creationId xmlns:a16="http://schemas.microsoft.com/office/drawing/2014/main" id="{1B3F853E-5A9E-4656-BCC7-BF4AB147A449}"/>
              </a:ext>
            </a:extLst>
          </p:cNvPr>
          <p:cNvSpPr>
            <a:spLocks noGrp="1"/>
          </p:cNvSpPr>
          <p:nvPr>
            <p:ph sz="half" idx="2"/>
          </p:nvPr>
        </p:nvSpPr>
        <p:spPr>
          <a:xfrm>
            <a:off x="6407114" y="5313361"/>
            <a:ext cx="5157787" cy="757239"/>
          </a:xfrm>
        </p:spPr>
        <p:txBody>
          <a:bodyPr/>
          <a:lstStyle/>
          <a:p>
            <a:r>
              <a:rPr lang="en-US" dirty="0">
                <a:hlinkClick r:id="rId3"/>
              </a:rPr>
              <a:t>Education pays : U.S. Bureau of Labor Statistics (bls.gov)</a:t>
            </a:r>
            <a:endParaRPr lang="en-US" dirty="0"/>
          </a:p>
        </p:txBody>
      </p:sp>
      <p:pic>
        <p:nvPicPr>
          <p:cNvPr id="4" name="Picture 3">
            <a:extLst>
              <a:ext uri="{FF2B5EF4-FFF2-40B4-BE49-F238E27FC236}">
                <a16:creationId xmlns:a16="http://schemas.microsoft.com/office/drawing/2014/main" id="{BA8A6837-9129-4AA5-844F-0BDC735E469B}"/>
              </a:ext>
            </a:extLst>
          </p:cNvPr>
          <p:cNvPicPr>
            <a:picLocks noChangeAspect="1"/>
          </p:cNvPicPr>
          <p:nvPr/>
        </p:nvPicPr>
        <p:blipFill>
          <a:blip r:embed="rId4"/>
          <a:stretch>
            <a:fillRect/>
          </a:stretch>
        </p:blipFill>
        <p:spPr>
          <a:xfrm>
            <a:off x="6407114" y="2320915"/>
            <a:ext cx="5099037" cy="2855923"/>
          </a:xfrm>
          <a:prstGeom prst="rect">
            <a:avLst/>
          </a:prstGeom>
        </p:spPr>
      </p:pic>
      <p:sp>
        <p:nvSpPr>
          <p:cNvPr id="10" name="TextBox 9">
            <a:extLst>
              <a:ext uri="{FF2B5EF4-FFF2-40B4-BE49-F238E27FC236}">
                <a16:creationId xmlns:a16="http://schemas.microsoft.com/office/drawing/2014/main" id="{0BD57E2C-7E63-46BA-9923-7E37B65C4016}"/>
              </a:ext>
            </a:extLst>
          </p:cNvPr>
          <p:cNvSpPr txBox="1"/>
          <p:nvPr/>
        </p:nvSpPr>
        <p:spPr>
          <a:xfrm>
            <a:off x="589935" y="2743200"/>
            <a:ext cx="5378246" cy="2585323"/>
          </a:xfrm>
          <a:prstGeom prst="rect">
            <a:avLst/>
          </a:prstGeom>
          <a:noFill/>
        </p:spPr>
        <p:txBody>
          <a:bodyPr wrap="square" rtlCol="0">
            <a:spAutoFit/>
          </a:bodyPr>
          <a:lstStyle/>
          <a:p>
            <a:r>
              <a:rPr lang="en-US" dirty="0"/>
              <a:t>Several studies indicate that over the course of his or her lifetime, a high school dropout earns, on average, about $300,000 less than a high school graduate. Pursuant to K.S.A. 72-1111, as amended, USD _______ encourages ____________________________________________ </a:t>
            </a:r>
            <a:r>
              <a:rPr lang="en-US" sz="1050" dirty="0"/>
              <a:t>(student name)</a:t>
            </a:r>
          </a:p>
          <a:p>
            <a:r>
              <a:rPr lang="en-US" dirty="0"/>
              <a:t>to remain in school or pursue one of the Board approved educational alternatives which have been provided. </a:t>
            </a:r>
          </a:p>
        </p:txBody>
      </p:sp>
    </p:spTree>
    <p:extLst>
      <p:ext uri="{BB962C8B-B14F-4D97-AF65-F5344CB8AC3E}">
        <p14:creationId xmlns:p14="http://schemas.microsoft.com/office/powerpoint/2010/main" val="15898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Required Elements</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839788" y="1681162"/>
            <a:ext cx="7163670" cy="639753"/>
          </a:xfrm>
        </p:spPr>
        <p:txBody>
          <a:bodyPr/>
          <a:lstStyle/>
          <a:p>
            <a:r>
              <a:rPr lang="en-US" dirty="0"/>
              <a:t>Earnings Difference:</a:t>
            </a:r>
          </a:p>
        </p:txBody>
      </p:sp>
      <p:sp>
        <p:nvSpPr>
          <p:cNvPr id="3" name="Content Placeholder 2">
            <a:extLst>
              <a:ext uri="{FF2B5EF4-FFF2-40B4-BE49-F238E27FC236}">
                <a16:creationId xmlns:a16="http://schemas.microsoft.com/office/drawing/2014/main" id="{1B3F853E-5A9E-4656-BCC7-BF4AB147A449}"/>
              </a:ext>
            </a:extLst>
          </p:cNvPr>
          <p:cNvSpPr>
            <a:spLocks noGrp="1"/>
          </p:cNvSpPr>
          <p:nvPr>
            <p:ph sz="half" idx="2"/>
          </p:nvPr>
        </p:nvSpPr>
        <p:spPr>
          <a:xfrm>
            <a:off x="7551174" y="5313361"/>
            <a:ext cx="4013727" cy="757239"/>
          </a:xfrm>
        </p:spPr>
        <p:txBody>
          <a:bodyPr>
            <a:normAutofit/>
          </a:bodyPr>
          <a:lstStyle/>
          <a:p>
            <a:pPr marL="0" indent="0">
              <a:buNone/>
            </a:pPr>
            <a:r>
              <a:rPr lang="en-US" sz="1600" dirty="0">
                <a:hlinkClick r:id="rId3"/>
              </a:rPr>
              <a:t>The Average Salary by Education Level - </a:t>
            </a:r>
            <a:r>
              <a:rPr lang="en-US" sz="1600" dirty="0" err="1">
                <a:hlinkClick r:id="rId3"/>
              </a:rPr>
              <a:t>SmartAsset</a:t>
            </a:r>
            <a:endParaRPr lang="en-US" sz="1600" dirty="0"/>
          </a:p>
        </p:txBody>
      </p:sp>
      <p:sp>
        <p:nvSpPr>
          <p:cNvPr id="6" name="Rectangle 5">
            <a:extLst>
              <a:ext uri="{FF2B5EF4-FFF2-40B4-BE49-F238E27FC236}">
                <a16:creationId xmlns:a16="http://schemas.microsoft.com/office/drawing/2014/main" id="{A82CEB47-221B-4750-ABF3-2FD39A829DCD}"/>
              </a:ext>
            </a:extLst>
          </p:cNvPr>
          <p:cNvSpPr/>
          <p:nvPr/>
        </p:nvSpPr>
        <p:spPr>
          <a:xfrm>
            <a:off x="685849" y="2320915"/>
            <a:ext cx="9559364" cy="3139321"/>
          </a:xfrm>
          <a:prstGeom prst="rect">
            <a:avLst/>
          </a:prstGeom>
        </p:spPr>
        <p:txBody>
          <a:bodyPr wrap="square">
            <a:spAutoFit/>
          </a:bodyPr>
          <a:lstStyle/>
          <a:p>
            <a:r>
              <a:rPr lang="en-US" b="1" dirty="0">
                <a:solidFill>
                  <a:srgbClr val="333333"/>
                </a:solidFill>
                <a:latin typeface="proxima-nova"/>
              </a:rPr>
              <a:t>The Average Salary With Less Than a High School Diploma</a:t>
            </a:r>
          </a:p>
          <a:p>
            <a:r>
              <a:rPr lang="en-US" dirty="0">
                <a:solidFill>
                  <a:srgbClr val="333333"/>
                </a:solidFill>
                <a:latin typeface="proxima-nova"/>
              </a:rPr>
              <a:t>Workers with less than a high school diploma are the lowest earners on average when you examine the average salary by education level. According to data from the Bureau of Labor Statistics (BLS), median weekly earnings in 2020 for those with less than a high school degree was $619. That works out to $32,188 per year, assuming a year of constant earning. The unemployment rate in February 2022 for Americans with less than a high school diploma was 6.6%, according to the St. Louis Federal Reserve Bank.</a:t>
            </a:r>
          </a:p>
          <a:p>
            <a:r>
              <a:rPr lang="en-US" b="1" dirty="0">
                <a:solidFill>
                  <a:srgbClr val="333333"/>
                </a:solidFill>
                <a:latin typeface="proxima-nova"/>
              </a:rPr>
              <a:t>The Average Salary With a High School Diploma</a:t>
            </a:r>
          </a:p>
          <a:p>
            <a:r>
              <a:rPr lang="en-US" dirty="0">
                <a:solidFill>
                  <a:srgbClr val="333333"/>
                </a:solidFill>
                <a:latin typeface="proxima-nova"/>
              </a:rPr>
              <a:t>Earnings are higher for those with a high school diploma. Median weekly earnings for workers with a high school diploma but no college was $781. That works out to $40,612 per year. The unemployment rate for those with a high school diploma is 7.1%.</a:t>
            </a:r>
            <a:endParaRPr lang="en-US" b="0" i="0" dirty="0">
              <a:solidFill>
                <a:srgbClr val="333333"/>
              </a:solidFill>
              <a:effectLst/>
              <a:latin typeface="proxima-nova"/>
            </a:endParaRPr>
          </a:p>
        </p:txBody>
      </p:sp>
    </p:spTree>
    <p:extLst>
      <p:ext uri="{BB962C8B-B14F-4D97-AF65-F5344CB8AC3E}">
        <p14:creationId xmlns:p14="http://schemas.microsoft.com/office/powerpoint/2010/main" val="3436636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Required Elements</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839788" y="1681162"/>
            <a:ext cx="7163670" cy="639753"/>
          </a:xfrm>
        </p:spPr>
        <p:txBody>
          <a:bodyPr/>
          <a:lstStyle/>
          <a:p>
            <a:r>
              <a:rPr lang="en-US" dirty="0"/>
              <a:t>Earnings Difference:</a:t>
            </a:r>
          </a:p>
        </p:txBody>
      </p:sp>
      <p:sp>
        <p:nvSpPr>
          <p:cNvPr id="3" name="Content Placeholder 2">
            <a:extLst>
              <a:ext uri="{FF2B5EF4-FFF2-40B4-BE49-F238E27FC236}">
                <a16:creationId xmlns:a16="http://schemas.microsoft.com/office/drawing/2014/main" id="{1B3F853E-5A9E-4656-BCC7-BF4AB147A449}"/>
              </a:ext>
            </a:extLst>
          </p:cNvPr>
          <p:cNvSpPr>
            <a:spLocks noGrp="1"/>
          </p:cNvSpPr>
          <p:nvPr>
            <p:ph sz="half" idx="2"/>
          </p:nvPr>
        </p:nvSpPr>
        <p:spPr>
          <a:xfrm>
            <a:off x="8982564" y="1514476"/>
            <a:ext cx="2914468" cy="639753"/>
          </a:xfrm>
        </p:spPr>
        <p:txBody>
          <a:bodyPr>
            <a:normAutofit fontScale="85000" lnSpcReduction="10000"/>
          </a:bodyPr>
          <a:lstStyle/>
          <a:p>
            <a:r>
              <a:rPr lang="en-US" sz="1100" dirty="0">
                <a:hlinkClick r:id="rId3"/>
              </a:rPr>
              <a:t>Education pays : U.S. Bureau of Labor Statistics (bls.gov)</a:t>
            </a:r>
            <a:endParaRPr lang="en-US" sz="1100" dirty="0"/>
          </a:p>
          <a:p>
            <a:r>
              <a:rPr lang="en-US" sz="1100" dirty="0"/>
              <a:t>Assumes working 52 weeks a year for 40 years</a:t>
            </a:r>
          </a:p>
          <a:p>
            <a:endParaRPr lang="en-US" sz="1100" dirty="0"/>
          </a:p>
        </p:txBody>
      </p:sp>
      <p:graphicFrame>
        <p:nvGraphicFramePr>
          <p:cNvPr id="5" name="Table 4">
            <a:extLst>
              <a:ext uri="{FF2B5EF4-FFF2-40B4-BE49-F238E27FC236}">
                <a16:creationId xmlns:a16="http://schemas.microsoft.com/office/drawing/2014/main" id="{DDDC0BDB-75F0-48AE-A8B5-EECE6EAE116F}"/>
              </a:ext>
            </a:extLst>
          </p:cNvPr>
          <p:cNvGraphicFramePr>
            <a:graphicFrameLocks noGrp="1"/>
          </p:cNvGraphicFramePr>
          <p:nvPr>
            <p:extLst>
              <p:ext uri="{D42A27DB-BD31-4B8C-83A1-F6EECF244321}">
                <p14:modId xmlns:p14="http://schemas.microsoft.com/office/powerpoint/2010/main" val="74088584"/>
              </p:ext>
            </p:extLst>
          </p:nvPr>
        </p:nvGraphicFramePr>
        <p:xfrm>
          <a:off x="858006" y="2320916"/>
          <a:ext cx="9868986" cy="3807084"/>
        </p:xfrm>
        <a:graphic>
          <a:graphicData uri="http://schemas.openxmlformats.org/drawingml/2006/table">
            <a:tbl>
              <a:tblPr firstRow="1" bandRow="1">
                <a:tableStyleId>{F5AB1C69-6EDB-4FF4-983F-18BD219EF322}</a:tableStyleId>
              </a:tblPr>
              <a:tblGrid>
                <a:gridCol w="1644831">
                  <a:extLst>
                    <a:ext uri="{9D8B030D-6E8A-4147-A177-3AD203B41FA5}">
                      <a16:colId xmlns:a16="http://schemas.microsoft.com/office/drawing/2014/main" val="3293535290"/>
                    </a:ext>
                  </a:extLst>
                </a:gridCol>
                <a:gridCol w="1644831">
                  <a:extLst>
                    <a:ext uri="{9D8B030D-6E8A-4147-A177-3AD203B41FA5}">
                      <a16:colId xmlns:a16="http://schemas.microsoft.com/office/drawing/2014/main" val="852615617"/>
                    </a:ext>
                  </a:extLst>
                </a:gridCol>
                <a:gridCol w="1644831">
                  <a:extLst>
                    <a:ext uri="{9D8B030D-6E8A-4147-A177-3AD203B41FA5}">
                      <a16:colId xmlns:a16="http://schemas.microsoft.com/office/drawing/2014/main" val="2092322779"/>
                    </a:ext>
                  </a:extLst>
                </a:gridCol>
                <a:gridCol w="1644831">
                  <a:extLst>
                    <a:ext uri="{9D8B030D-6E8A-4147-A177-3AD203B41FA5}">
                      <a16:colId xmlns:a16="http://schemas.microsoft.com/office/drawing/2014/main" val="4199122914"/>
                    </a:ext>
                  </a:extLst>
                </a:gridCol>
                <a:gridCol w="1644831">
                  <a:extLst>
                    <a:ext uri="{9D8B030D-6E8A-4147-A177-3AD203B41FA5}">
                      <a16:colId xmlns:a16="http://schemas.microsoft.com/office/drawing/2014/main" val="123787022"/>
                    </a:ext>
                  </a:extLst>
                </a:gridCol>
                <a:gridCol w="1644831">
                  <a:extLst>
                    <a:ext uri="{9D8B030D-6E8A-4147-A177-3AD203B41FA5}">
                      <a16:colId xmlns:a16="http://schemas.microsoft.com/office/drawing/2014/main" val="1576792168"/>
                    </a:ext>
                  </a:extLst>
                </a:gridCol>
              </a:tblGrid>
              <a:tr h="655713">
                <a:tc>
                  <a:txBody>
                    <a:bodyPr/>
                    <a:lstStyle/>
                    <a:p>
                      <a:r>
                        <a:rPr lang="en-US" dirty="0"/>
                        <a:t>Education</a:t>
                      </a:r>
                    </a:p>
                  </a:txBody>
                  <a:tcPr/>
                </a:tc>
                <a:tc>
                  <a:txBody>
                    <a:bodyPr/>
                    <a:lstStyle/>
                    <a:p>
                      <a:r>
                        <a:rPr lang="en-US" dirty="0"/>
                        <a:t>Dropout</a:t>
                      </a:r>
                    </a:p>
                  </a:txBody>
                  <a:tcPr/>
                </a:tc>
                <a:tc>
                  <a:txBody>
                    <a:bodyPr/>
                    <a:lstStyle/>
                    <a:p>
                      <a:r>
                        <a:rPr lang="en-US" dirty="0"/>
                        <a:t>HS Grad</a:t>
                      </a:r>
                    </a:p>
                  </a:txBody>
                  <a:tcPr/>
                </a:tc>
                <a:tc>
                  <a:txBody>
                    <a:bodyPr/>
                    <a:lstStyle/>
                    <a:p>
                      <a:r>
                        <a:rPr lang="en-US" dirty="0"/>
                        <a:t>Some College</a:t>
                      </a:r>
                    </a:p>
                  </a:txBody>
                  <a:tcPr/>
                </a:tc>
                <a:tc>
                  <a:txBody>
                    <a:bodyPr/>
                    <a:lstStyle/>
                    <a:p>
                      <a:r>
                        <a:rPr lang="en-US" dirty="0"/>
                        <a:t>Associate’s Degree</a:t>
                      </a:r>
                    </a:p>
                  </a:txBody>
                  <a:tcPr/>
                </a:tc>
                <a:tc>
                  <a:txBody>
                    <a:bodyPr/>
                    <a:lstStyle/>
                    <a:p>
                      <a:r>
                        <a:rPr lang="en-US" dirty="0"/>
                        <a:t>Bachelor’s Degree</a:t>
                      </a:r>
                    </a:p>
                  </a:txBody>
                  <a:tcPr/>
                </a:tc>
                <a:extLst>
                  <a:ext uri="{0D108BD9-81ED-4DB2-BD59-A6C34878D82A}">
                    <a16:rowId xmlns:a16="http://schemas.microsoft.com/office/drawing/2014/main" val="2795123968"/>
                  </a:ext>
                </a:extLst>
              </a:tr>
              <a:tr h="379897">
                <a:tc>
                  <a:txBody>
                    <a:bodyPr/>
                    <a:lstStyle/>
                    <a:p>
                      <a:r>
                        <a:rPr lang="en-US" dirty="0"/>
                        <a:t>Weekly $</a:t>
                      </a:r>
                    </a:p>
                  </a:txBody>
                  <a:tcPr/>
                </a:tc>
                <a:tc>
                  <a:txBody>
                    <a:bodyPr/>
                    <a:lstStyle/>
                    <a:p>
                      <a:r>
                        <a:rPr lang="en-US" dirty="0"/>
                        <a:t>$626</a:t>
                      </a:r>
                    </a:p>
                  </a:txBody>
                  <a:tcPr/>
                </a:tc>
                <a:tc>
                  <a:txBody>
                    <a:bodyPr/>
                    <a:lstStyle/>
                    <a:p>
                      <a:r>
                        <a:rPr lang="en-US" dirty="0"/>
                        <a:t>$809</a:t>
                      </a:r>
                    </a:p>
                  </a:txBody>
                  <a:tcPr/>
                </a:tc>
                <a:tc>
                  <a:txBody>
                    <a:bodyPr/>
                    <a:lstStyle/>
                    <a:p>
                      <a:r>
                        <a:rPr lang="en-US" dirty="0"/>
                        <a:t>$899</a:t>
                      </a:r>
                    </a:p>
                  </a:txBody>
                  <a:tcPr/>
                </a:tc>
                <a:tc>
                  <a:txBody>
                    <a:bodyPr/>
                    <a:lstStyle/>
                    <a:p>
                      <a:r>
                        <a:rPr lang="en-US" dirty="0"/>
                        <a:t>$963</a:t>
                      </a:r>
                    </a:p>
                  </a:txBody>
                  <a:tcPr/>
                </a:tc>
                <a:tc>
                  <a:txBody>
                    <a:bodyPr/>
                    <a:lstStyle/>
                    <a:p>
                      <a:r>
                        <a:rPr lang="en-US" dirty="0"/>
                        <a:t>$1334</a:t>
                      </a:r>
                    </a:p>
                  </a:txBody>
                  <a:tcPr/>
                </a:tc>
                <a:extLst>
                  <a:ext uri="{0D108BD9-81ED-4DB2-BD59-A6C34878D82A}">
                    <a16:rowId xmlns:a16="http://schemas.microsoft.com/office/drawing/2014/main" val="842235237"/>
                  </a:ext>
                </a:extLst>
              </a:tr>
              <a:tr h="379897">
                <a:tc>
                  <a:txBody>
                    <a:bodyPr/>
                    <a:lstStyle/>
                    <a:p>
                      <a:r>
                        <a:rPr lang="en-US" dirty="0"/>
                        <a:t>Annual $</a:t>
                      </a:r>
                    </a:p>
                  </a:txBody>
                  <a:tcPr/>
                </a:tc>
                <a:tc>
                  <a:txBody>
                    <a:bodyPr/>
                    <a:lstStyle/>
                    <a:p>
                      <a:r>
                        <a:rPr lang="en-US" dirty="0"/>
                        <a:t>$32.552</a:t>
                      </a:r>
                    </a:p>
                  </a:txBody>
                  <a:tcPr/>
                </a:tc>
                <a:tc>
                  <a:txBody>
                    <a:bodyPr/>
                    <a:lstStyle/>
                    <a:p>
                      <a:r>
                        <a:rPr lang="en-US" dirty="0"/>
                        <a:t>$42,068</a:t>
                      </a:r>
                    </a:p>
                  </a:txBody>
                  <a:tcPr/>
                </a:tc>
                <a:tc>
                  <a:txBody>
                    <a:bodyPr/>
                    <a:lstStyle/>
                    <a:p>
                      <a:r>
                        <a:rPr lang="en-US" dirty="0"/>
                        <a:t>$46748</a:t>
                      </a:r>
                    </a:p>
                  </a:txBody>
                  <a:tcPr/>
                </a:tc>
                <a:tc>
                  <a:txBody>
                    <a:bodyPr/>
                    <a:lstStyle/>
                    <a:p>
                      <a:r>
                        <a:rPr lang="en-US" dirty="0"/>
                        <a:t>$50,076</a:t>
                      </a:r>
                    </a:p>
                  </a:txBody>
                  <a:tcPr/>
                </a:tc>
                <a:tc>
                  <a:txBody>
                    <a:bodyPr/>
                    <a:lstStyle/>
                    <a:p>
                      <a:r>
                        <a:rPr lang="en-US" dirty="0"/>
                        <a:t>$69,368</a:t>
                      </a:r>
                    </a:p>
                  </a:txBody>
                  <a:tcPr/>
                </a:tc>
                <a:extLst>
                  <a:ext uri="{0D108BD9-81ED-4DB2-BD59-A6C34878D82A}">
                    <a16:rowId xmlns:a16="http://schemas.microsoft.com/office/drawing/2014/main" val="4125448628"/>
                  </a:ext>
                </a:extLst>
              </a:tr>
              <a:tr h="379897">
                <a:tc>
                  <a:txBody>
                    <a:bodyPr/>
                    <a:lstStyle/>
                    <a:p>
                      <a:r>
                        <a:rPr lang="en-US" dirty="0"/>
                        <a:t>Lifetime $</a:t>
                      </a:r>
                    </a:p>
                  </a:txBody>
                  <a:tcPr/>
                </a:tc>
                <a:tc>
                  <a:txBody>
                    <a:bodyPr/>
                    <a:lstStyle/>
                    <a:p>
                      <a:r>
                        <a:rPr lang="en-US" dirty="0"/>
                        <a:t>1,302,080</a:t>
                      </a:r>
                    </a:p>
                  </a:txBody>
                  <a:tcPr/>
                </a:tc>
                <a:tc>
                  <a:txBody>
                    <a:bodyPr/>
                    <a:lstStyle/>
                    <a:p>
                      <a:r>
                        <a:rPr lang="en-US" dirty="0"/>
                        <a:t>$1,682,720</a:t>
                      </a:r>
                    </a:p>
                  </a:txBody>
                  <a:tcPr/>
                </a:tc>
                <a:tc>
                  <a:txBody>
                    <a:bodyPr/>
                    <a:lstStyle/>
                    <a:p>
                      <a:r>
                        <a:rPr lang="en-US" dirty="0"/>
                        <a:t>$1,869,920</a:t>
                      </a:r>
                    </a:p>
                  </a:txBody>
                  <a:tcPr/>
                </a:tc>
                <a:tc>
                  <a:txBody>
                    <a:bodyPr/>
                    <a:lstStyle/>
                    <a:p>
                      <a:r>
                        <a:rPr lang="en-US" dirty="0"/>
                        <a:t>$2,003,040</a:t>
                      </a:r>
                    </a:p>
                  </a:txBody>
                  <a:tcPr/>
                </a:tc>
                <a:tc>
                  <a:txBody>
                    <a:bodyPr/>
                    <a:lstStyle/>
                    <a:p>
                      <a:r>
                        <a:rPr lang="en-US" dirty="0"/>
                        <a:t>$2,774,720</a:t>
                      </a:r>
                    </a:p>
                  </a:txBody>
                  <a:tcPr/>
                </a:tc>
                <a:extLst>
                  <a:ext uri="{0D108BD9-81ED-4DB2-BD59-A6C34878D82A}">
                    <a16:rowId xmlns:a16="http://schemas.microsoft.com/office/drawing/2014/main" val="1440508812"/>
                  </a:ext>
                </a:extLst>
              </a:tr>
              <a:tr h="1940350">
                <a:tc>
                  <a:txBody>
                    <a:bodyPr/>
                    <a:lstStyle/>
                    <a:p>
                      <a:r>
                        <a:rPr lang="en-US" dirty="0"/>
                        <a:t>Difference</a:t>
                      </a:r>
                    </a:p>
                    <a:p>
                      <a:r>
                        <a:rPr lang="en-US" dirty="0"/>
                        <a:t>(Dropout)</a:t>
                      </a:r>
                    </a:p>
                    <a:p>
                      <a:r>
                        <a:rPr lang="en-US" dirty="0"/>
                        <a:t>(HS Grad)</a:t>
                      </a:r>
                    </a:p>
                    <a:p>
                      <a:r>
                        <a:rPr lang="en-US" dirty="0"/>
                        <a:t>(Some)</a:t>
                      </a:r>
                    </a:p>
                    <a:p>
                      <a:r>
                        <a:rPr lang="en-US" dirty="0"/>
                        <a:t>(Associates)</a:t>
                      </a:r>
                    </a:p>
                    <a:p>
                      <a:r>
                        <a:rPr lang="en-US" dirty="0"/>
                        <a:t>(Bachelors)</a:t>
                      </a:r>
                    </a:p>
                  </a:txBody>
                  <a:tcPr/>
                </a:tc>
                <a:tc>
                  <a:txBody>
                    <a:bodyPr/>
                    <a:lstStyle/>
                    <a:p>
                      <a:endParaRPr lang="en-US" dirty="0"/>
                    </a:p>
                    <a:p>
                      <a:r>
                        <a:rPr lang="en-US" dirty="0"/>
                        <a:t>X</a:t>
                      </a:r>
                    </a:p>
                    <a:p>
                      <a:r>
                        <a:rPr lang="en-US" dirty="0"/>
                        <a:t>X</a:t>
                      </a:r>
                    </a:p>
                    <a:p>
                      <a:r>
                        <a:rPr lang="en-US" dirty="0"/>
                        <a:t>X</a:t>
                      </a:r>
                    </a:p>
                    <a:p>
                      <a:r>
                        <a:rPr lang="en-US" dirty="0"/>
                        <a:t>X</a:t>
                      </a:r>
                    </a:p>
                    <a:p>
                      <a:r>
                        <a:rPr lang="en-US" dirty="0"/>
                        <a:t>X</a:t>
                      </a:r>
                    </a:p>
                  </a:txBody>
                  <a:tcPr/>
                </a:tc>
                <a:tc>
                  <a:txBody>
                    <a:bodyPr/>
                    <a:lstStyle/>
                    <a:p>
                      <a:endParaRPr lang="en-US" dirty="0"/>
                    </a:p>
                    <a:p>
                      <a:r>
                        <a:rPr lang="en-US" dirty="0">
                          <a:solidFill>
                            <a:schemeClr val="accent5"/>
                          </a:solidFill>
                        </a:rPr>
                        <a:t>$380,640</a:t>
                      </a:r>
                    </a:p>
                    <a:p>
                      <a:r>
                        <a:rPr lang="en-US" dirty="0">
                          <a:solidFill>
                            <a:schemeClr val="tx1"/>
                          </a:solidFill>
                        </a:rPr>
                        <a:t>X</a:t>
                      </a:r>
                    </a:p>
                    <a:p>
                      <a:r>
                        <a:rPr lang="en-US" dirty="0">
                          <a:solidFill>
                            <a:schemeClr val="tx1"/>
                          </a:solidFill>
                        </a:rPr>
                        <a:t>X</a:t>
                      </a:r>
                    </a:p>
                    <a:p>
                      <a:r>
                        <a:rPr lang="en-US" dirty="0">
                          <a:solidFill>
                            <a:schemeClr val="tx1"/>
                          </a:solidFill>
                        </a:rPr>
                        <a:t>X</a:t>
                      </a:r>
                    </a:p>
                    <a:p>
                      <a:r>
                        <a:rPr lang="en-US" dirty="0">
                          <a:solidFill>
                            <a:schemeClr val="tx1"/>
                          </a:solidFill>
                        </a:rPr>
                        <a:t>X</a:t>
                      </a:r>
                    </a:p>
                  </a:txBody>
                  <a:tcPr/>
                </a:tc>
                <a:tc>
                  <a:txBody>
                    <a:bodyPr/>
                    <a:lstStyle/>
                    <a:p>
                      <a:endParaRPr lang="en-US" dirty="0"/>
                    </a:p>
                    <a:p>
                      <a:r>
                        <a:rPr lang="en-US" dirty="0">
                          <a:solidFill>
                            <a:srgbClr val="FF0000"/>
                          </a:solidFill>
                        </a:rPr>
                        <a:t>$567840</a:t>
                      </a:r>
                    </a:p>
                    <a:p>
                      <a:r>
                        <a:rPr lang="en-US" dirty="0">
                          <a:solidFill>
                            <a:srgbClr val="FF0000"/>
                          </a:solidFill>
                        </a:rPr>
                        <a:t>$187,200</a:t>
                      </a:r>
                    </a:p>
                    <a:p>
                      <a:r>
                        <a:rPr lang="en-US" dirty="0">
                          <a:solidFill>
                            <a:schemeClr val="tx1"/>
                          </a:solidFill>
                        </a:rPr>
                        <a:t>X</a:t>
                      </a:r>
                    </a:p>
                    <a:p>
                      <a:r>
                        <a:rPr lang="en-US" dirty="0">
                          <a:solidFill>
                            <a:schemeClr val="tx1"/>
                          </a:solidFill>
                        </a:rPr>
                        <a:t>X</a:t>
                      </a:r>
                    </a:p>
                    <a:p>
                      <a:r>
                        <a:rPr lang="en-US" dirty="0"/>
                        <a:t>X</a:t>
                      </a:r>
                    </a:p>
                  </a:txBody>
                  <a:tcPr/>
                </a:tc>
                <a:tc>
                  <a:txBody>
                    <a:bodyPr/>
                    <a:lstStyle/>
                    <a:p>
                      <a:endParaRPr lang="en-US" dirty="0"/>
                    </a:p>
                    <a:p>
                      <a:r>
                        <a:rPr lang="en-US" dirty="0">
                          <a:solidFill>
                            <a:srgbClr val="FF0000"/>
                          </a:solidFill>
                        </a:rPr>
                        <a:t>$700,960</a:t>
                      </a:r>
                    </a:p>
                    <a:p>
                      <a:r>
                        <a:rPr lang="en-US" dirty="0">
                          <a:solidFill>
                            <a:srgbClr val="FF0000"/>
                          </a:solidFill>
                        </a:rPr>
                        <a:t>$320,320</a:t>
                      </a:r>
                    </a:p>
                    <a:p>
                      <a:r>
                        <a:rPr lang="en-US" dirty="0">
                          <a:solidFill>
                            <a:srgbClr val="FF0000"/>
                          </a:solidFill>
                        </a:rPr>
                        <a:t>$133,120</a:t>
                      </a:r>
                    </a:p>
                    <a:p>
                      <a:r>
                        <a:rPr lang="en-US" dirty="0">
                          <a:solidFill>
                            <a:schemeClr val="tx1"/>
                          </a:solidFill>
                        </a:rPr>
                        <a:t>X</a:t>
                      </a:r>
                    </a:p>
                    <a:p>
                      <a:r>
                        <a:rPr lang="en-US" dirty="0">
                          <a:solidFill>
                            <a:schemeClr val="tx1"/>
                          </a:solidFill>
                        </a:rPr>
                        <a:t>X</a:t>
                      </a:r>
                    </a:p>
                    <a:p>
                      <a:endParaRPr lang="en-US" dirty="0"/>
                    </a:p>
                  </a:txBody>
                  <a:tcPr/>
                </a:tc>
                <a:tc>
                  <a:txBody>
                    <a:bodyPr/>
                    <a:lstStyle/>
                    <a:p>
                      <a:endParaRPr lang="en-US" dirty="0"/>
                    </a:p>
                    <a:p>
                      <a:r>
                        <a:rPr lang="en-US" dirty="0">
                          <a:solidFill>
                            <a:srgbClr val="FF0000"/>
                          </a:solidFill>
                        </a:rPr>
                        <a:t>$1,442,649</a:t>
                      </a:r>
                    </a:p>
                    <a:p>
                      <a:r>
                        <a:rPr lang="en-US" dirty="0">
                          <a:solidFill>
                            <a:srgbClr val="FF0000"/>
                          </a:solidFill>
                        </a:rPr>
                        <a:t>$1,092,000</a:t>
                      </a:r>
                    </a:p>
                    <a:p>
                      <a:r>
                        <a:rPr lang="en-US" dirty="0">
                          <a:solidFill>
                            <a:srgbClr val="FF0000"/>
                          </a:solidFill>
                        </a:rPr>
                        <a:t>$904,800</a:t>
                      </a:r>
                    </a:p>
                    <a:p>
                      <a:r>
                        <a:rPr lang="en-US" dirty="0">
                          <a:solidFill>
                            <a:srgbClr val="FF0000"/>
                          </a:solidFill>
                        </a:rPr>
                        <a:t>$771,680</a:t>
                      </a:r>
                    </a:p>
                    <a:p>
                      <a:r>
                        <a:rPr lang="en-US" dirty="0">
                          <a:solidFill>
                            <a:schemeClr val="tx1"/>
                          </a:solidFill>
                        </a:rPr>
                        <a:t>X</a:t>
                      </a:r>
                    </a:p>
                    <a:p>
                      <a:endParaRPr lang="en-US" dirty="0">
                        <a:solidFill>
                          <a:schemeClr val="tx1"/>
                        </a:solidFill>
                      </a:endParaRPr>
                    </a:p>
                  </a:txBody>
                  <a:tcPr/>
                </a:tc>
                <a:extLst>
                  <a:ext uri="{0D108BD9-81ED-4DB2-BD59-A6C34878D82A}">
                    <a16:rowId xmlns:a16="http://schemas.microsoft.com/office/drawing/2014/main" val="467761555"/>
                  </a:ext>
                </a:extLst>
              </a:tr>
            </a:tbl>
          </a:graphicData>
        </a:graphic>
      </p:graphicFrame>
    </p:spTree>
    <p:extLst>
      <p:ext uri="{BB962C8B-B14F-4D97-AF65-F5344CB8AC3E}">
        <p14:creationId xmlns:p14="http://schemas.microsoft.com/office/powerpoint/2010/main" val="3296388029"/>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989B36-3905-4D71-9AD1-EDCFAD04EC31}">
  <ds:schemaRefs>
    <ds:schemaRef ds:uri="http://schemas.microsoft.com/office/2006/metadata/properties"/>
    <ds:schemaRef ds:uri="http://purl.org/dc/dcmitype/"/>
    <ds:schemaRef ds:uri="http://schemas.openxmlformats.org/package/2006/metadata/core-properties"/>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d5501a87-0b31-43b9-bb13-8dd2b743a206"/>
    <ds:schemaRef ds:uri="6c663d95-8238-4b2d-b922-a74f82e5df6f"/>
  </ds:schemaRefs>
</ds:datastoreItem>
</file>

<file path=docProps/app.xml><?xml version="1.0" encoding="utf-8"?>
<Properties xmlns="http://schemas.openxmlformats.org/officeDocument/2006/extended-properties" xmlns:vt="http://schemas.openxmlformats.org/officeDocument/2006/docPropsVTypes">
  <Template/>
  <TotalTime>402</TotalTime>
  <Words>948</Words>
  <Application>Microsoft Office PowerPoint</Application>
  <PresentationFormat>Widescreen</PresentationFormat>
  <Paragraphs>131</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Open Sans Semibold</vt:lpstr>
      <vt:lpstr>Open Sans Light</vt:lpstr>
      <vt:lpstr>Arial</vt:lpstr>
      <vt:lpstr>Calibri</vt:lpstr>
      <vt:lpstr>proxima-nova</vt:lpstr>
      <vt:lpstr>Custom Design</vt:lpstr>
      <vt:lpstr>Suggested Dropout Process and Procedures</vt:lpstr>
      <vt:lpstr>Kansas Statutes</vt:lpstr>
      <vt:lpstr>Kansas Statutes</vt:lpstr>
      <vt:lpstr>Counseling Session Requirements</vt:lpstr>
      <vt:lpstr> ww.ksde.org  Graduation page  Sample Compulsory School Attendance Disclaimer Form  Districts may choose to edit or modify to fit local needs.</vt:lpstr>
      <vt:lpstr>Required Elements</vt:lpstr>
      <vt:lpstr>Required Elements</vt:lpstr>
      <vt:lpstr>Required Elements</vt:lpstr>
      <vt:lpstr>Required Elements</vt:lpstr>
      <vt:lpstr>Required Elements</vt:lpstr>
      <vt:lpstr>Compulsory Waiver for GED</vt:lpstr>
      <vt:lpstr>Compulsory Waiver for GED</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Robyn Kelso</cp:lastModifiedBy>
  <cp:revision>44</cp:revision>
  <dcterms:created xsi:type="dcterms:W3CDTF">2017-11-21T21:33:09Z</dcterms:created>
  <dcterms:modified xsi:type="dcterms:W3CDTF">2022-04-20T15:51:47Z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